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2" r:id="rId5"/>
    <p:sldId id="293" r:id="rId6"/>
    <p:sldId id="297" r:id="rId7"/>
    <p:sldId id="294" r:id="rId8"/>
    <p:sldId id="295" r:id="rId9"/>
    <p:sldId id="298" r:id="rId10"/>
    <p:sldId id="299" r:id="rId11"/>
    <p:sldId id="300" r:id="rId12"/>
    <p:sldId id="296" r:id="rId13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774" autoAdjust="0"/>
  </p:normalViewPr>
  <p:slideViewPr>
    <p:cSldViewPr>
      <p:cViewPr>
        <p:scale>
          <a:sx n="100" d="100"/>
          <a:sy n="100" d="100"/>
        </p:scale>
        <p:origin x="9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4/8/2021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Identifying Exoplanets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Sean Kendall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72000"/>
          </a:xfrm>
        </p:spPr>
        <p:txBody>
          <a:bodyPr/>
          <a:lstStyle/>
          <a:p>
            <a:pPr marL="68580" indent="0" algn="l">
              <a:buNone/>
            </a:pPr>
            <a:r>
              <a:rPr lang="en-US" b="1" u="sng" dirty="0"/>
              <a:t>What is an exoplanet?</a:t>
            </a:r>
          </a:p>
          <a:p>
            <a:pPr algn="l"/>
            <a:r>
              <a:rPr lang="en-US" dirty="0"/>
              <a:t>Planet orbiting another star than our Sun</a:t>
            </a:r>
          </a:p>
          <a:p>
            <a:pPr marL="68580" indent="0" algn="l">
              <a:buNone/>
            </a:pPr>
            <a:r>
              <a:rPr lang="en-US" b="1" u="sng" dirty="0"/>
              <a:t>How do you detect exoplanets?</a:t>
            </a:r>
          </a:p>
          <a:p>
            <a:pPr marL="68580" indent="0" algn="l">
              <a:buNone/>
            </a:pPr>
            <a:r>
              <a:rPr lang="en-US" dirty="0"/>
              <a:t>Two main methods:</a:t>
            </a:r>
          </a:p>
          <a:p>
            <a:pPr algn="l"/>
            <a:r>
              <a:rPr lang="en-US" dirty="0"/>
              <a:t>Radial Velocity</a:t>
            </a:r>
          </a:p>
          <a:p>
            <a:pPr lvl="1" algn="l"/>
            <a:r>
              <a:rPr lang="en-US" dirty="0"/>
              <a:t>Gravity of the planet pulling on the star that it orbits causes the star to wobble  a bit as the planet travels around the star</a:t>
            </a:r>
          </a:p>
          <a:p>
            <a:pPr algn="l"/>
            <a:r>
              <a:rPr lang="en-US" dirty="0"/>
              <a:t>Transit</a:t>
            </a:r>
          </a:p>
          <a:p>
            <a:pPr lvl="1" algn="l"/>
            <a:r>
              <a:rPr lang="en-US" dirty="0"/>
              <a:t>Planet blocks a bit of the light from the star as it travels between our telescope and the star, making the star appear a bit dimmer</a:t>
            </a:r>
          </a:p>
          <a:p>
            <a:pPr marL="454914" lvl="1" indent="0" algn="l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i="1" dirty="0"/>
              <a:t>Both methods favor larger planets (planets with a larger radius)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5105400"/>
          </a:xfrm>
        </p:spPr>
        <p:txBody>
          <a:bodyPr>
            <a:normAutofit/>
          </a:bodyPr>
          <a:lstStyle/>
          <a:p>
            <a:pPr marL="68580" indent="0" algn="l">
              <a:buNone/>
            </a:pPr>
            <a:endParaRPr lang="en-US" sz="1800" dirty="0"/>
          </a:p>
          <a:p>
            <a:pPr marL="68580" indent="0" algn="l">
              <a:buNone/>
            </a:pPr>
            <a:r>
              <a:rPr lang="en-US" sz="1800" dirty="0"/>
              <a:t>Could be detecting interference from other stellar bodies or defects in our telescope</a:t>
            </a:r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b="1" u="sng" dirty="0"/>
              <a:t>How to confirm an object is an exoplanet?</a:t>
            </a:r>
          </a:p>
          <a:p>
            <a:pPr algn="l"/>
            <a:r>
              <a:rPr lang="en-US" dirty="0"/>
              <a:t>Multiple transits of the object in question</a:t>
            </a:r>
          </a:p>
          <a:p>
            <a:pPr lvl="1" algn="l"/>
            <a:r>
              <a:rPr lang="en-US" dirty="0"/>
              <a:t>Provides a regular pattern and more data that can be used to confirm the object as a planet</a:t>
            </a:r>
          </a:p>
          <a:p>
            <a:pPr lvl="1" algn="l"/>
            <a:r>
              <a:rPr lang="en-US" i="1" dirty="0"/>
              <a:t>Favors faster planets (planets with shorter years</a:t>
            </a:r>
          </a:p>
          <a:p>
            <a:pPr algn="l"/>
            <a:r>
              <a:rPr lang="en-US" dirty="0"/>
              <a:t>Confirmation from multiple telescopes or with multiple detection methods</a:t>
            </a:r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4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3868437" cy="3733800"/>
          </a:xfrm>
        </p:spPr>
        <p:txBody>
          <a:bodyPr>
            <a:normAutofit/>
          </a:bodyPr>
          <a:lstStyle/>
          <a:p>
            <a:r>
              <a:rPr lang="en-US" sz="2000" dirty="0"/>
              <a:t>Survey done by the Kepler Space Telescope in its extended mission from 2014-2018</a:t>
            </a:r>
          </a:p>
          <a:p>
            <a:endParaRPr lang="en-US" sz="2000" dirty="0"/>
          </a:p>
          <a:p>
            <a:r>
              <a:rPr lang="en-US" sz="2000" dirty="0"/>
              <a:t>Table includes 2582 objects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371 confirmed as planets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1974 objects which are potentially planets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i="1" dirty="0"/>
              <a:t>Use 300 planets as the sample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K2 Survey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9459D-27F2-4246-ADB3-E6E59A94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14128"/>
            <a:ext cx="2001537" cy="2193800"/>
          </a:xfrm>
          <a:prstGeom prst="rect">
            <a:avLst/>
          </a:prstGeom>
        </p:spPr>
      </p:pic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E81D5AB2-D7EB-4B4D-970B-5C70230A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17" y="2057400"/>
            <a:ext cx="4648388" cy="4654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648"/>
            <a:ext cx="8229600" cy="630736"/>
          </a:xfrm>
        </p:spPr>
        <p:txBody>
          <a:bodyPr/>
          <a:lstStyle/>
          <a:p>
            <a:r>
              <a:rPr lang="en-US" dirty="0"/>
              <a:t>Outliers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9E29FCF-E28E-4A31-858B-5479F452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8852"/>
            <a:ext cx="6019800" cy="409163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A1A3081-4E0C-4115-A54E-64FDFE9D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88376"/>
            <a:ext cx="1939282" cy="5442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BDA8D-0684-4D98-B961-ABC3D55B855A}"/>
              </a:ext>
            </a:extLst>
          </p:cNvPr>
          <p:cNvSpPr txBox="1"/>
          <p:nvPr/>
        </p:nvSpPr>
        <p:spPr>
          <a:xfrm>
            <a:off x="0" y="586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Large candidate planet outliers – planet with a 83,830-day year and planet with a radius of 1,080 Earth radii </a:t>
            </a:r>
          </a:p>
          <a:p>
            <a:endParaRPr lang="en-US" sz="1600" dirty="0"/>
          </a:p>
          <a:p>
            <a:r>
              <a:rPr lang="en-US" sz="1600" dirty="0"/>
              <a:t>Filter planets with years &lt;= 1 Earth year (365 days) and &lt;= Jupiter radius (11.2 Earth radii)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Sample Planet Years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A415C4-6D33-44D6-8B80-A4D2B7AD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11" y="1499042"/>
            <a:ext cx="7287378" cy="2553820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8A3A3B-7734-4FC2-AA39-9EFCB139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11" y="4191000"/>
            <a:ext cx="7287378" cy="25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Sample Planet Radii</a:t>
            </a:r>
          </a:p>
        </p:txBody>
      </p:sp>
      <p:pic>
        <p:nvPicPr>
          <p:cNvPr id="4" name="Picture 3" descr="Timeline&#10;&#10;Description automatically generated with low confidence">
            <a:extLst>
              <a:ext uri="{FF2B5EF4-FFF2-40B4-BE49-F238E27FC236}">
                <a16:creationId xmlns:a16="http://schemas.microsoft.com/office/drawing/2014/main" id="{1B841EA7-47B5-43FD-9058-3B441B47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54" y="1447800"/>
            <a:ext cx="6996492" cy="261723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24505FF-790F-48B5-A022-23911F8B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4" y="4156690"/>
            <a:ext cx="6996492" cy="26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2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5105400"/>
          </a:xfrm>
        </p:spPr>
        <p:txBody>
          <a:bodyPr>
            <a:normAutofit/>
          </a:bodyPr>
          <a:lstStyle/>
          <a:p>
            <a:pPr marL="68580" indent="0" algn="l">
              <a:buNone/>
            </a:pPr>
            <a:r>
              <a:rPr lang="en-US" sz="1800" dirty="0"/>
              <a:t>Correlation between confirmed planet and candidate planet distributions</a:t>
            </a:r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/>
              <a:t>	Be sure to include print and electronic sources and put them in alphabetical order.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67</TotalTime>
  <Words>271</Words>
  <Application>Microsoft Office PowerPoint</Application>
  <PresentationFormat>On-screen Show (4:3)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Microsoft Sans Serif</vt:lpstr>
      <vt:lpstr>Wingdings</vt:lpstr>
      <vt:lpstr>Wingdings 2</vt:lpstr>
      <vt:lpstr>Wingdings 3</vt:lpstr>
      <vt:lpstr>IntroducingPowerPoint2007</vt:lpstr>
      <vt:lpstr>Identifying Exoplanets</vt:lpstr>
      <vt:lpstr>Background</vt:lpstr>
      <vt:lpstr>Background</vt:lpstr>
      <vt:lpstr>K2 Survey Data</vt:lpstr>
      <vt:lpstr>Outliers </vt:lpstr>
      <vt:lpstr>Sample Planet Years</vt:lpstr>
      <vt:lpstr>Sample Planet Radii</vt:lpstr>
      <vt:lpstr>Patterns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Exoplanets</dc:title>
  <dc:creator>Sean Kendall</dc:creator>
  <cp:lastModifiedBy>Sean Kendall</cp:lastModifiedBy>
  <cp:revision>12</cp:revision>
  <dcterms:created xsi:type="dcterms:W3CDTF">2021-04-09T01:54:40Z</dcterms:created>
  <dcterms:modified xsi:type="dcterms:W3CDTF">2021-04-09T03:01:47Z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